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1"/>
  </p:sldMasterIdLst>
  <p:notesMasterIdLst>
    <p:notesMasterId r:id="rId40"/>
  </p:notesMasterIdLst>
  <p:sldIdLst>
    <p:sldId id="29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99" r:id="rId14"/>
    <p:sldId id="301" r:id="rId15"/>
    <p:sldId id="271" r:id="rId16"/>
    <p:sldId id="272" r:id="rId17"/>
    <p:sldId id="273" r:id="rId18"/>
    <p:sldId id="274" r:id="rId19"/>
    <p:sldId id="30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2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AFBC28-9082-4414-AF4A-9F4BF9E0538B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3320C6-8DC6-4499-8801-C155B5B291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008E71-A188-466F-B7BC-4DE5CCA8E897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2B975-B5FE-4AD8-9B4C-D05DC218E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B723E-B3C8-40E8-81CE-6E07662020AA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748333-6A4D-4339-B3FD-C469A3FB58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2DDBB4-4989-4E30-B753-952A98868497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459799-3D9B-48A2-8A08-031F670BE4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E6E0B-8408-4B70-BCAB-4AEB132087B5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03E30C-C1BD-4341-9023-0CC9AB1E5B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F21067-C9A5-4CA2-A351-E1FBE033CE2B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0850F8-9BC8-40DC-BD43-BF05F6B428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A73339-5691-49E2-ABE6-5EA2AFB659AA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F83B-ED38-4D21-BC2E-DCA91EF1E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262513-A93E-4583-AB19-CB3D77AE927D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FFFF91-0115-4B77-B188-10403C628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F61912-4478-4E33-BC25-7511381C87E8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4B12B8-C3C0-44F2-B586-73CF1AB159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DEAC6F-8175-452E-B9C6-5DF3A27AB1DF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8F812-F396-4F42-94F6-F328894E4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2C3231-0B53-4E06-8778-2B9FCF1F8842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1CAFF6-4985-443D-9D73-D09B220461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9791E32-C2EF-4373-999A-A55C6A2F05CF}" type="datetimeFigureOut">
              <a:rPr lang="en-US" smtClean="0"/>
              <a:pPr>
                <a:defRPr/>
              </a:pPr>
              <a:t>08-08-2019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CD68E1-96AE-4069-A7F4-9135F1B0E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ile:///\\..\Desktop\tubul\mouth.htm" TargetMode="External"/><Relationship Id="rId13" Type="http://schemas.openxmlformats.org/officeDocument/2006/relationships/hyperlink" Target="file:///\\..\Desktop\tubul\throat.htm" TargetMode="External"/><Relationship Id="rId18" Type="http://schemas.openxmlformats.org/officeDocument/2006/relationships/hyperlink" Target="file:///\\..\Desktop\tubul\female.htm" TargetMode="External"/><Relationship Id="rId26" Type="http://schemas.openxmlformats.org/officeDocument/2006/relationships/hyperlink" Target="file:///\\..\Desktop\tubul\modalities.htm" TargetMode="External"/><Relationship Id="rId3" Type="http://schemas.openxmlformats.org/officeDocument/2006/relationships/hyperlink" Target="file:///\\..\Desktop\tubul\head.htm" TargetMode="External"/><Relationship Id="rId21" Type="http://schemas.openxmlformats.org/officeDocument/2006/relationships/hyperlink" Target="file:///\\..\Desktop\tubul\respiratory.htm" TargetMode="External"/><Relationship Id="rId7" Type="http://schemas.openxmlformats.org/officeDocument/2006/relationships/hyperlink" Target="file:///\\..\Desktop\tubul\face.htm" TargetMode="External"/><Relationship Id="rId12" Type="http://schemas.openxmlformats.org/officeDocument/2006/relationships/hyperlink" Target="file:///\\..\Desktop\tubul\teeth.htm" TargetMode="External"/><Relationship Id="rId17" Type="http://schemas.openxmlformats.org/officeDocument/2006/relationships/hyperlink" Target="file:///\\..\Desktop\tubul\male.htm" TargetMode="External"/><Relationship Id="rId25" Type="http://schemas.openxmlformats.org/officeDocument/2006/relationships/hyperlink" Target="file:///\\..\Desktop\tubul\general.htm" TargetMode="External"/><Relationship Id="rId2" Type="http://schemas.openxmlformats.org/officeDocument/2006/relationships/hyperlink" Target="file:///\\..\Desktop\tubul\mind.htm" TargetMode="External"/><Relationship Id="rId16" Type="http://schemas.openxmlformats.org/officeDocument/2006/relationships/hyperlink" Target="file:///\\..\Desktop\tubul\urinary.htm" TargetMode="External"/><Relationship Id="rId20" Type="http://schemas.openxmlformats.org/officeDocument/2006/relationships/hyperlink" Target="file:///\\..\Desktop\tubul\locomotor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file:///\\..\Desktop\tubul\nose.htm" TargetMode="External"/><Relationship Id="rId11" Type="http://schemas.openxmlformats.org/officeDocument/2006/relationships/hyperlink" Target="file:///\\..\Desktop\tubul\gums.htm" TargetMode="External"/><Relationship Id="rId24" Type="http://schemas.openxmlformats.org/officeDocument/2006/relationships/hyperlink" Target="file:///\\..\Desktop\tubul\nervous.htm" TargetMode="External"/><Relationship Id="rId5" Type="http://schemas.openxmlformats.org/officeDocument/2006/relationships/hyperlink" Target="file:///\\..\Desktop\tubul\ears.htm" TargetMode="External"/><Relationship Id="rId15" Type="http://schemas.openxmlformats.org/officeDocument/2006/relationships/hyperlink" Target="file:///\\..\Desktop\tubul\abdomen.htm" TargetMode="External"/><Relationship Id="rId23" Type="http://schemas.openxmlformats.org/officeDocument/2006/relationships/hyperlink" Target="file:///\\..\Desktop\tubul\fever.htm" TargetMode="External"/><Relationship Id="rId10" Type="http://schemas.openxmlformats.org/officeDocument/2006/relationships/hyperlink" Target="file:///\\..\Desktop\tubul\taste.htm" TargetMode="External"/><Relationship Id="rId19" Type="http://schemas.openxmlformats.org/officeDocument/2006/relationships/hyperlink" Target="file:///\\..\Desktop\tubul\circulatory.htm" TargetMode="External"/><Relationship Id="rId4" Type="http://schemas.openxmlformats.org/officeDocument/2006/relationships/hyperlink" Target="file:///\\..\Desktop\tubul\eyes.htm" TargetMode="External"/><Relationship Id="rId9" Type="http://schemas.openxmlformats.org/officeDocument/2006/relationships/hyperlink" Target="file:///\\..\Desktop\tubul\tongue.htm" TargetMode="External"/><Relationship Id="rId14" Type="http://schemas.openxmlformats.org/officeDocument/2006/relationships/hyperlink" Target="file:///\\..\Desktop\tubul\stomach.htm" TargetMode="External"/><Relationship Id="rId22" Type="http://schemas.openxmlformats.org/officeDocument/2006/relationships/hyperlink" Target="file:///\\..\Desktop\tubul\skin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gums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teeth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throat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stomach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abdomen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abdomen2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urinary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male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female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female2.ht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circulatory.ht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locomotor.ht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locomotor2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respiratory.ht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..\Desktop\tubul\respiratory3.htm" TargetMode="External"/><Relationship Id="rId4" Type="http://schemas.openxmlformats.org/officeDocument/2006/relationships/hyperlink" Target="file:///\\..\Desktop\tubul\respiratory2.ht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fever.ht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Desktop\tubul\nervous.ht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\\..\Desktop\tubul\nervous2.htm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BOERICKE’S REPERTORY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461125" cy="2057400"/>
          </a:xfrm>
        </p:spPr>
        <p:txBody>
          <a:bodyPr/>
          <a:lstStyle/>
          <a:p>
            <a:endParaRPr lang="en-US" sz="1800" b="1" smtClean="0">
              <a:solidFill>
                <a:srgbClr val="0070C0"/>
              </a:solidFill>
            </a:endParaRPr>
          </a:p>
          <a:p>
            <a:r>
              <a:rPr lang="en-US" sz="1800" b="1" smtClean="0">
                <a:solidFill>
                  <a:srgbClr val="0070C0"/>
                </a:solidFill>
              </a:rPr>
              <a:t>DR. SUMAN SANKAR. A.S, M.D.(Hom)</a:t>
            </a:r>
          </a:p>
          <a:p>
            <a:r>
              <a:rPr lang="en-US" sz="1800" smtClean="0">
                <a:solidFill>
                  <a:srgbClr val="0070C0"/>
                </a:solidFill>
              </a:rPr>
              <a:t>Professor, Department of Repertory</a:t>
            </a:r>
          </a:p>
          <a:p>
            <a:r>
              <a:rPr lang="en-US" sz="1800" smtClean="0">
                <a:solidFill>
                  <a:srgbClr val="0070C0"/>
                </a:solidFill>
              </a:rPr>
              <a:t>Sarada Krishna Homoeopathic Medical College </a:t>
            </a:r>
          </a:p>
          <a:p>
            <a:r>
              <a:rPr lang="en-US" sz="1800" smtClean="0">
                <a:solidFill>
                  <a:srgbClr val="0070C0"/>
                </a:solidFill>
              </a:rPr>
              <a:t>Kulasekharam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2250"/>
            <a:ext cx="7772400" cy="1917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4000" dirty="0">
                <a:solidFill>
                  <a:srgbClr val="0070C0"/>
                </a:solidFill>
              </a:rPr>
              <a:t>Prefatory note to the Repertory by </a:t>
            </a:r>
            <a:br>
              <a:rPr lang="en-IN" sz="4000" dirty="0">
                <a:solidFill>
                  <a:srgbClr val="0070C0"/>
                </a:solidFill>
              </a:rPr>
            </a:br>
            <a:r>
              <a:rPr lang="en-IN" sz="4000" dirty="0">
                <a:solidFill>
                  <a:srgbClr val="0070C0"/>
                </a:solidFill>
              </a:rPr>
              <a:t>OSCAR. E. BOERICKE.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The division of section of repertory is arranged according to Hahnemann schema Started as follows : Mind , Head, Eyes etc.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Heading and sub-heading and specific conditions arranged in alphabetical order.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Example  : Mind – Awkward – brain fog – Catalepsy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6196013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All headings when can be elaborated are done so.</a:t>
            </a:r>
          </a:p>
          <a:p>
            <a:pPr marL="339725" indent="-339725">
              <a:lnSpc>
                <a:spcPct val="90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	Example	: Headache is presented under definite captions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CAUSE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TYPE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LOCATION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CHARACTER OF PAIN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CON COMMITTANT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MODALITIES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AGGRAVATION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	AMELIORATION</a:t>
            </a:r>
          </a:p>
          <a:p>
            <a:pPr marL="739775" lvl="1" indent="-282575" algn="r"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35052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2" name="WordArt 3"/>
          <p:cNvSpPr>
            <a:spLocks noChangeArrowheads="1" noChangeShapeType="1" noTextEdit="1"/>
          </p:cNvSpPr>
          <p:nvPr/>
        </p:nvSpPr>
        <p:spPr bwMode="auto">
          <a:xfrm>
            <a:off x="4343400" y="2514600"/>
            <a:ext cx="25146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latin typeface="AngsanaUPC"/>
                <a:cs typeface="AngsanaUPC"/>
              </a:rPr>
              <a:t>C.T.L.C.C.M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7912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The Technical names of diseases are bracketed where it is required according to Homoeopathic point of view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Remedies are arranged in alphabetical order. Italics indicates more frequently verified clinical remedy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Complete alphabetical index newly added for specific reference and busy practitioner.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N" sz="4800" dirty="0">
                <a:solidFill>
                  <a:srgbClr val="0070C0"/>
                </a:solidFill>
              </a:rPr>
              <a:t>Repertory part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3657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Mind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Eyes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Ears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6"/>
              </a:rPr>
              <a:t>Nose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7"/>
              </a:rPr>
              <a:t>Face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8"/>
              </a:rPr>
              <a:t>Mouth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9"/>
              </a:rPr>
              <a:t>Tongue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0"/>
              </a:rPr>
              <a:t>Taste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1"/>
              </a:rPr>
              <a:t>Gums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2"/>
              </a:rPr>
              <a:t>Teeth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3"/>
              </a:rPr>
              <a:t>Throat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00200"/>
            <a:ext cx="3657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4"/>
              </a:rPr>
              <a:t>Stomach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5"/>
              </a:rPr>
              <a:t>Abdomen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6"/>
              </a:rPr>
              <a:t>Urinary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7"/>
              </a:rPr>
              <a:t>Male Sexual 17System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8"/>
              </a:rPr>
              <a:t>Female Sexual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19"/>
              </a:rPr>
              <a:t>Circulatory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hlinkClick r:id="rId20"/>
              </a:rPr>
              <a:t>Locomotor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0"/>
              </a:rPr>
              <a:t>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1"/>
              </a:rPr>
              <a:t>Respiratory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2"/>
              </a:rPr>
              <a:t>Skin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3"/>
              </a:rPr>
              <a:t>Fever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4"/>
              </a:rPr>
              <a:t>Nervous System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5"/>
              </a:rPr>
              <a:t>Generalities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6"/>
              </a:rPr>
              <a:t>Modalities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sz="4000" dirty="0">
                <a:solidFill>
                  <a:srgbClr val="0070C0"/>
                </a:solidFill>
              </a:rPr>
              <a:t>Plan &amp; construction of Repertory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based upon the Materia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William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Boericke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1409 medicine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Index shows 1414 medicines - 5 medicines reappear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051560" lvl="3" indent="0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e.g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Cimicifuga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Actea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racemosa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1280160" lvl="3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Chapters arranged according to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Hahnemannian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anatomical schema.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Types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typhography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used.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Remedies  are arranged alphabetical pattern.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Times New Roman" pitchFamily="16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80160" lvl="3" algn="just" fontAlgn="auto">
              <a:spcBef>
                <a:spcPts val="750"/>
              </a:spcBef>
              <a:spcAft>
                <a:spcPts val="0"/>
              </a:spcAft>
              <a:buClr>
                <a:schemeClr val="accent4"/>
              </a:buClr>
              <a:buFont typeface="Times New Roman" pitchFamily="16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750"/>
              </a:spcBef>
              <a:spcAft>
                <a:spcPts val="0"/>
              </a:spcAft>
              <a:buFont typeface="Times New Roman" pitchFamily="16" charset="0"/>
              <a:buNone/>
              <a:tabLst>
                <a:tab pos="1600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8674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Rubrics and sub rubrics  tried to arrange alphabetically, but in many chapter not followed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Rubrics are mostly followed sub rubrics in C.T.L.C.C.M  Pattern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Italics remedies are mostly clinically verified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Many new &amp; unproven remedies are added here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It is a complete clinical repertory based on no distinct philosophy.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Mind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Consists of  29 rubrics, with many sub rubrics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Here the rubrics Comprehension written twice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Cretinism is the only diagnostic rubric present here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important sub rubrics present here 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Lectophobia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under fear,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p-690</a:t>
            </a:r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Being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assassinated, under imagination, p-692,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22605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Head chapter consists of 9 rubrics, with many sub rubrics.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Started from Brain and ends with Vertigo.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Inflammation, Tumors like some pathology present under rubrics Brain. P-700.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Eyes chapter consists of 38 numbers of rubrics, with many sub rubrics.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Started with Brows and ends with Vitreous opacities.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Many diagnostic rubrics like Glaucoma p-721, Astigmatism p-727 present here.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Ears chapter consists of 15 rubrics with many sub rubrics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Chapter started with Auditory nerve and ends in Tinnitus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Aurium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Nose chapter consists of  11 rubrics with many sub rubrics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Started with Affection and ends with Ulceration of septum.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chapter consists of 12  rubrics with many sub rubrics. 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Started with rubrics Appearance and ends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Ticdouloureux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39725" indent="-339725" fontAlgn="auto">
              <a:spcBef>
                <a:spcPts val="7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Tongue chapter consists of actually 22 number of rubrics, but it arranged under 3 rubrics.</a:t>
            </a:r>
          </a:p>
          <a:p>
            <a:pPr marL="339725" indent="-339725" fontAlgn="auto">
              <a:spcBef>
                <a:spcPts val="7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Misplaced rubrics are arranged under rubrics Conditions And Eruptions.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8272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800" dirty="0">
                <a:solidFill>
                  <a:srgbClr val="0070C0"/>
                </a:solidFill>
              </a:rPr>
              <a:t>Pocket Manual of HOMOEOPATHIC Materia Medica &amp; REPERTORY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3381375"/>
            <a:ext cx="7772400" cy="3095625"/>
          </a:xfrm>
        </p:spPr>
        <p:txBody>
          <a:bodyPr>
            <a:normAutofit fontScale="92500"/>
          </a:bodyPr>
          <a:lstStyle/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mtClean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mtClean="0"/>
              <a:t>Comprising of The characteristic and guiding symptoms of all remedies (clinical &amp; pathogenetic) including indian drugs.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524000"/>
            <a:ext cx="2362200" cy="303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05000"/>
            <a:ext cx="2400300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8" name="WordArt 5"/>
          <p:cNvSpPr>
            <a:spLocks noChangeArrowheads="1" noChangeShapeType="1" noTextEdit="1"/>
          </p:cNvSpPr>
          <p:nvPr/>
        </p:nvSpPr>
        <p:spPr bwMode="auto">
          <a:xfrm>
            <a:off x="3124200" y="3043238"/>
            <a:ext cx="3124200" cy="995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latin typeface="Arial Black"/>
              </a:rPr>
              <a:t>William Boericke</a:t>
            </a:r>
          </a:p>
          <a:p>
            <a:pPr algn="ctr"/>
            <a:r>
              <a:rPr lang="en-US" sz="3600" kern="10" spc="718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0186" dir="4303642" algn="ctr" rotWithShape="0">
                    <a:srgbClr val="4D4D4D">
                      <a:alpha val="80011"/>
                    </a:srgbClr>
                  </a:outerShdw>
                </a:effectLst>
                <a:latin typeface="Arial Black"/>
              </a:rPr>
              <a:t>M.D 1849-1929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Taste consists of only 2 rubrics. P-756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Gums consists of  12 rubrics but it misplacedly arranged under rubric Bleeding. P-757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Real rubrics are  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solidFill>
                <a:srgbClr val="CCCCFF"/>
              </a:solidFill>
              <a:latin typeface="Times New Roman" pitchFamily="16" charset="0"/>
              <a:cs typeface="Times New Roman" pitchFamily="16" charset="0"/>
              <a:hlinkClick r:id="rId3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BLEEDING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BLUE LINE ALONG MARGIN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BURNING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COLD FEELING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DESIRE TO PRESS TEETH TOGETHER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EPULIS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INFLAMMATION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PAINFUL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RED SEAM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SCORBUTIC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SWELLING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ULCERATION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Teeth consists of  11 rubrics with many sub rubrics. P-758.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But  here 8 rubrics present, 3 misplaced rubrics present under Alveolar .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Real rubrics arrangement are 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ALVEOLAR ABSCESS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BLACK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CARIES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CUPPED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DENTITION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FEEL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FISTULA DENTALIS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GRINDING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ODONTALGIA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RIGG’S DlSEASE</a:t>
            </a:r>
            <a:r>
              <a:rPr lang="en-US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US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SORDES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Throat consists of 7 number of rubrics with many sub rubrics. P-761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Chapter started with Rubrics Adenoid Vegetation and ends with Uvula.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Real rubrics arrangements are</a:t>
            </a: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ADENOID VEGETATIONS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DIPHTHERIA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OESOPHAGUS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FAUCES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PHARYNX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TONSILS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UVULA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Stomach consists of 22 number of rubrics and many sub rubrics.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Craving, Aversion and food aggravation under Appetite.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Real rubrics arrangement  here are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IN" sz="2800" smtClean="0">
              <a:solidFill>
                <a:srgbClr val="CCCCFF"/>
              </a:solidFill>
              <a:latin typeface="Times New Roman" pitchFamily="16" charset="0"/>
              <a:cs typeface="Times New Roman" pitchFamily="16" charset="0"/>
              <a:hlinkClick r:id="rId3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APPETITE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ATONY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BILIOUSNESS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CANCER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CARDIAC ORIFICE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GASTRALGIA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GASTRIC AFFECTIONS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HÆMORRHAGE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HICCOUGH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HYPERACIDITY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HYPERESTHESIA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HYPERPERISTALSIS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INDIGESTION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INFLAMMATION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NAUSEA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NERVOUS DISORDERS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PAIN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PYLORUS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SENSATION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THIRST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ULCER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VOMITING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61722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Abdomen chapter consists of  41 rubrics with many sub rubrics.</a:t>
            </a:r>
          </a:p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But some rubrics 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misplacedly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arranged </a:t>
            </a:r>
          </a:p>
          <a:p>
            <a:pPr marL="0" indent="0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ex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Large, pot-bellied, flabby under Flatulence p-787.</a:t>
            </a:r>
          </a:p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Real arrangement rubrics are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APPENDICITIS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BURNING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CAECUM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COLDNESS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COLIC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FLATULENT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GURGLING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HARDNESS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JUMPING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LARGE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RETRACTED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SENSITIVE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SPOTS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TREMBLING 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WEAK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ANUS - RECTUM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CATARRH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CHOLERA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CHOLERINE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CONSTIPATION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DIAPHRAGM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DIARRHŒA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DUODENUM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DYSENTERY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ENTERITIS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ENTEROCOLITIS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GALLBLADDER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HÆMORRHOIDS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HERNIA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INTESTINES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JAUNDICE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HYPOCHONDRIA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LIVER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PANCREAS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PERINEUM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PERITONITIS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PERITYPHLITIS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SPLEEN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TYPHILITIS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UMBILICUS, NAVEL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WORMS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Urinary organs consists of  6 rubrics and many sub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Rubrics are 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solidFill>
                <a:srgbClr val="CCCCFF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4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 </a:t>
            </a: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AFFECTIONS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BLADDER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KIDNEYS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URETHRA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URINARY FLOW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URINATION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938838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Male sexual system consist of  22 real rubrics these are p-820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BUBO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CHANCROID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COITUS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CONDYLOMATA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CONTUSION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DESIRE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GENITALS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GONORRHŒA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FOLLICULITIS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GLEET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IMPOTENCE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MASTURBATION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PENIS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PROSTATE GLAND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PUBIC HAIR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SCROTUM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SEMINAL VESICULITIS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SEXUAL EXCESSES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SPERMATIC CORD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SPERMATORRHŒA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SYPHILIS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TESTICLES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95925"/>
          </a:xfrm>
        </p:spPr>
        <p:txBody>
          <a:bodyPr/>
          <a:lstStyle/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Female sexual system consists of 20 real rubrics with many sub rubrics.</a:t>
            </a:r>
          </a:p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3200" smtClean="0">
                <a:latin typeface="Times New Roman" pitchFamily="16" charset="0"/>
                <a:cs typeface="Times New Roman" pitchFamily="16" charset="0"/>
              </a:rPr>
              <a:t>These are</a:t>
            </a:r>
          </a:p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32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COITION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CONCEPTION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DESIRE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GONORRHŒA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LEUCORRHŒA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MAMMAE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MASTURBATION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MENOPAUSE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MENSTRUATION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NYMPHOMANIA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OVARIES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PELVIC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PREGNANCY AND LABOR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PUERPERIUM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PUBIC HAIR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TUBES, FALLOPIAN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UTERUS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VAGINA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*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VULVA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Circulatory system consists of 5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These are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ARTERIES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HEART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SYNCOPE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VALVULAR DISEASE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VEINS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867400"/>
          </a:xfrm>
        </p:spPr>
        <p:txBody>
          <a:bodyPr rtlCol="0">
            <a:normAutofit fontScale="92500" lnSpcReduction="10000"/>
          </a:bodyPr>
          <a:lstStyle/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Locomotor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system p-860 consists of 11 rubrics with many sub rubrics.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real rubrics here are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AXILLAE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BACK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BODY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COCCYX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EXTREMITIES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EXTREMITIES (UPPER)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EXTREMITIES (LOWER)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SHOULDERS-SCAPULAE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WRISTS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RHEUMATISM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About author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402263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Birth-  26, November, 1849 Austria.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Primary education - Public schools of Cincinnati, Ohio. 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Graduation -  1876, Medical college, Philadelphia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Homoeopathic graduation – 1880 Hahnemann medical college, Philadelphia.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Marriage -  1883 Miss Kate W. Fay,                  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San Francisco. (4 children).</a:t>
            </a: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Death – 1, April, 1929, San francisco. (Heart attack)</a:t>
            </a:r>
            <a:r>
              <a:rPr lang="ar-SA" sz="2800" smtClean="0">
                <a:latin typeface="Times New Roman" pitchFamily="16" charset="0"/>
                <a:cs typeface="Times New Roman" pitchFamily="16" charset="0"/>
              </a:rPr>
              <a:t>‏</a:t>
            </a: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smtClean="0"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latin typeface="Times New Roman" pitchFamily="16" charset="0"/>
              <a:cs typeface="Times New Roman" pitchFamily="16" charset="0"/>
            </a:endParaRPr>
          </a:p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Respiratory system consists of  7 rubrics.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IN" sz="2800" smtClean="0">
              <a:solidFill>
                <a:srgbClr val="CCCCFF"/>
              </a:solidFill>
              <a:latin typeface="Times New Roman" pitchFamily="16" charset="0"/>
              <a:cs typeface="Times New Roman" pitchFamily="16" charset="0"/>
              <a:hlinkClick r:id="rId3"/>
            </a:endParaRP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BRONCHIAL TUBES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CHEST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4"/>
              </a:rPr>
              <a:t>COUGH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LARYNX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LUNGS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RESPIRATION</a:t>
            </a: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39725" indent="-339725" algn="just">
              <a:spcBef>
                <a:spcPts val="800"/>
              </a:spcBef>
              <a:buClr>
                <a:srgbClr val="FFFF00"/>
              </a:buClr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000" smtClean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IN" sz="2000" smtClean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5"/>
              </a:rPr>
              <a:t>TRACHEA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 rtlCol="0">
            <a:normAutofit/>
          </a:bodyPr>
          <a:lstStyle/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Skin consists of  91 rubrics and many sub rubrics.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Here also Rubrics are misplaced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ex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:- Acne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Fever consists of  4 rubrics 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These are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000" dirty="0" smtClean="0">
              <a:solidFill>
                <a:srgbClr val="CCCCFF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indent="-3429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CHILLINESS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FEBRILE HEAT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SWEAT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TYPE OF FEVER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 rtlCol="0">
            <a:normAutofit/>
          </a:bodyPr>
          <a:lstStyle/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Nervous system consists of 3 rubrics.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 marL="0" indent="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BRAIN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SLEEP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000" dirty="0" smtClean="0">
                <a:solidFill>
                  <a:srgbClr val="CCCC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GENERALITIES</a:t>
            </a:r>
            <a:endParaRPr lang="en-IN" sz="2000" dirty="0">
              <a:solidFill>
                <a:srgbClr val="CCCCFF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Generalities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consists of 43 rubrics. P-953.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important rubrics present in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   Obesity in childhood  p- 965.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Chronic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disease to begin treatment p-957.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diagnostic rubric present in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Addison’s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p-953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Leucocythemia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p-64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Myxedema  p-965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867400"/>
          </a:xfrm>
        </p:spPr>
        <p:txBody>
          <a:bodyPr rtlCol="0">
            <a:normAutofit/>
          </a:bodyPr>
          <a:lstStyle/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Modalities consists of 2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Aggravation and Amelioration.</a:t>
            </a:r>
          </a:p>
          <a:p>
            <a:pPr marL="339725" indent="-339725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Aggravation consists of  204 sub rubrics, Amelioration consists of 124 sub rubrics.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Important sub rubrics present here are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Brushing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teeth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p-968.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Conversation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p-969.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Sun pain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p-973.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Oil application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p-977.</a:t>
            </a:r>
          </a:p>
          <a:p>
            <a:pPr marL="0" indent="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Combing hair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p-976.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Application / Adaptability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Where the pathology or diagnosis is clearly marked.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Cause is clearly indicated.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Presence of Concomitants.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Modalities are well marked.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Lack of mental symptoms.</a:t>
            </a:r>
          </a:p>
          <a:p>
            <a:pPr algn="just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IN" sz="2800" smtClean="0">
                <a:latin typeface="Times New Roman" pitchFamily="16" charset="0"/>
                <a:cs typeface="Times New Roman" pitchFamily="16" charset="0"/>
              </a:rPr>
              <a:t> Presence of Sensation and location .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Advantages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Lot of clinical rubrics for snap shot prescription.</a:t>
            </a:r>
          </a:p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One sided case can handle easily.</a:t>
            </a:r>
          </a:p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Consists of many rubrics and sub rubrics in every chapters.</a:t>
            </a:r>
          </a:p>
          <a:p>
            <a:pPr algn="just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Easy to prescribe in bedside.</a:t>
            </a:r>
          </a:p>
          <a:p>
            <a:pPr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Systematical arrangement according to Hahnemann schema.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 smtClean="0">
                <a:solidFill>
                  <a:srgbClr val="0070C0"/>
                </a:solidFill>
              </a:rPr>
              <a:t>LIMITATIONS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313363"/>
          </a:xfrm>
        </p:spPr>
        <p:txBody>
          <a:bodyPr rtlCol="0">
            <a:normAutofit lnSpcReduction="10000"/>
          </a:bodyPr>
          <a:lstStyle/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Only 2 gradation is present.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old terminologies is used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 :-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Ephelis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(Sunburn) p-907.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chapter consist of misplaced rubrics, so confusion comes.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unproved remedy also included here, like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Tetradyn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Sulphon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p- 869.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rubrics or sub rubrics having only single remedy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 :- Polycythemia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p-965.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Very less number of cross references present.</a:t>
            </a:r>
          </a:p>
          <a:p>
            <a:pPr algn="just" fontAlgn="auto">
              <a:spcBef>
                <a:spcPts val="700"/>
              </a:spcBef>
              <a:spcAft>
                <a:spcPts val="0"/>
              </a:spcAft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lIns="0" tIns="0" rIns="0" bIns="0"/>
          <a:lstStyle/>
          <a:p>
            <a:pPr marL="114300" indent="0" algn="ctr">
              <a:buFont typeface="Arial" charset="0"/>
              <a:buNone/>
            </a:pPr>
            <a:endParaRPr lang="en-US" sz="4800" smtClean="0">
              <a:solidFill>
                <a:srgbClr val="FF0000"/>
              </a:solidFill>
            </a:endParaRPr>
          </a:p>
          <a:p>
            <a:pPr marL="114300" indent="0" algn="ctr">
              <a:buFont typeface="Arial" charset="0"/>
              <a:buNone/>
            </a:pPr>
            <a:r>
              <a:rPr lang="en-US" sz="4800" smtClean="0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About the book in brief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Entire book consists of  3  parts.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First part – Materia medica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Second part – Repertory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Third part – Miscellaneous, consists of …. 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Index to repertory only in 9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edition.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Therapeutic index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List of common name of remedies.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 rtlCol="0">
            <a:normAutofit/>
          </a:bodyPr>
          <a:lstStyle/>
          <a:p>
            <a:pPr marL="457200" indent="-45720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List of pharmaceutical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name of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remedies.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50 Indian Homoeopathic drugs.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remedies and sides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body, by Gibson Miller.</a:t>
            </a:r>
          </a:p>
          <a:p>
            <a:pPr marL="457200" indent="-457200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Drug affinities.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Essentials of rare and uncommon remedies.</a:t>
            </a:r>
          </a:p>
          <a:p>
            <a:pPr marL="339725" indent="-339725" algn="just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65150"/>
            <a:ext cx="7772400" cy="698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sz="4000" dirty="0">
                <a:solidFill>
                  <a:srgbClr val="0070C0"/>
                </a:solidFill>
              </a:rPr>
              <a:t>Year of Publication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st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1901, no repertory part.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nd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1903, no repertory part.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rd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1906, added repertory part.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4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?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5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1912 + repertory.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6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1916 + repertory.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7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&amp; 8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1922 + repertory.</a:t>
            </a:r>
          </a:p>
          <a:p>
            <a:pPr>
              <a:lnSpc>
                <a:spcPct val="8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9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th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edition : 1927 + repertory. (The last edition by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                  Boericke).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1998, 2001 : Augmented, &amp;  Re-augmented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Gradation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Here 2 grades used in both materia medica &amp; repertory part.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1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st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grade :- Italics (Most verified clinical 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     remedy) 2marks.</a:t>
            </a:r>
          </a:p>
          <a:p>
            <a:pPr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     2</a:t>
            </a:r>
            <a:r>
              <a:rPr lang="en-US" sz="2800" baseline="30000" smtClean="0">
                <a:latin typeface="Times New Roman" pitchFamily="16" charset="0"/>
                <a:cs typeface="Times New Roman" pitchFamily="16" charset="0"/>
              </a:rPr>
              <a:t>nd</a:t>
            </a: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 grade :- Ordinary roman. 1mark.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IN" dirty="0">
                <a:solidFill>
                  <a:srgbClr val="0070C0"/>
                </a:solidFill>
              </a:rPr>
              <a:t>Preface by author to 9</a:t>
            </a:r>
            <a:r>
              <a:rPr lang="en-IN" baseline="30000" dirty="0">
                <a:solidFill>
                  <a:srgbClr val="0070C0"/>
                </a:solidFill>
              </a:rPr>
              <a:t>th</a:t>
            </a:r>
            <a:r>
              <a:rPr lang="en-IN" dirty="0">
                <a:solidFill>
                  <a:srgbClr val="0070C0"/>
                </a:solidFill>
              </a:rPr>
              <a:t> edition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book contains the well known verified characteristic symptoms of all our medicines besides other less important symptoms aiding the selection of the curative remedy.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All the new medicines and essentials of the published clinical experience of the school have been added.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algn="just">
              <a:spcBef>
                <a:spcPts val="800"/>
              </a:spcBef>
              <a:buFont typeface="Times New Roman" pitchFamily="16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smtClean="0">
                <a:latin typeface="Times New Roman" pitchFamily="16" charset="0"/>
                <a:cs typeface="Times New Roman" pitchFamily="16" charset="0"/>
              </a:rPr>
              <a:t>I have included nosological terms in the symptomatology and Therapeutic Index, as this is a practical handbook for every-day service, and any aid for finding the curative remedy ought to be utilized.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1762</Words>
  <Application>Microsoft Office PowerPoint</Application>
  <PresentationFormat>On-screen Show (4:3)</PresentationFormat>
  <Paragraphs>287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Cambria</vt:lpstr>
      <vt:lpstr>Calibri</vt:lpstr>
      <vt:lpstr>Times New Roman</vt:lpstr>
      <vt:lpstr>Algerian</vt:lpstr>
      <vt:lpstr>Aspect</vt:lpstr>
      <vt:lpstr>BOERICKE’S REPERTORY</vt:lpstr>
      <vt:lpstr>Pocket Manual of HOMOEOPATHIC Materia Medica &amp; REPERTORY</vt:lpstr>
      <vt:lpstr>About author</vt:lpstr>
      <vt:lpstr>About the book in brief</vt:lpstr>
      <vt:lpstr>Slide 5</vt:lpstr>
      <vt:lpstr>Year of Publication</vt:lpstr>
      <vt:lpstr>Gradation</vt:lpstr>
      <vt:lpstr>Preface by author to 9th edition</vt:lpstr>
      <vt:lpstr>Slide 9</vt:lpstr>
      <vt:lpstr>Prefatory note to the Repertory by  OSCAR. E. BOERICKE.</vt:lpstr>
      <vt:lpstr>Slide 11</vt:lpstr>
      <vt:lpstr>Slide 12</vt:lpstr>
      <vt:lpstr>Repertory part</vt:lpstr>
      <vt:lpstr>Plan &amp; construction of Repertory</vt:lpstr>
      <vt:lpstr>Slide 15</vt:lpstr>
      <vt:lpstr>Mind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Application / Adaptability</vt:lpstr>
      <vt:lpstr>Advantages</vt:lpstr>
      <vt:lpstr>LIMITATIONS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Pethamber</dc:creator>
  <cp:lastModifiedBy>New</cp:lastModifiedBy>
  <cp:revision>8</cp:revision>
  <dcterms:modified xsi:type="dcterms:W3CDTF">2019-08-08T07:12:27Z</dcterms:modified>
</cp:coreProperties>
</file>